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10287000" cx="18288000"/>
  <p:notesSz cx="6858000" cy="9144000"/>
  <p:embeddedFontLst>
    <p:embeddedFont>
      <p:font typeface="Bitter Light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Bitt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gxmST3gTmQJDPLlgZPsCQ/khbX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itter-bold.fntdata"/><Relationship Id="rId20" Type="http://schemas.openxmlformats.org/officeDocument/2006/relationships/slide" Target="slides/slide16.xml"/><Relationship Id="rId42" Type="http://schemas.openxmlformats.org/officeDocument/2006/relationships/font" Target="fonts/Bitter-boldItalic.fntdata"/><Relationship Id="rId41" Type="http://schemas.openxmlformats.org/officeDocument/2006/relationships/font" Target="fonts/Bitter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BitterLight-bold.fntdata"/><Relationship Id="rId27" Type="http://schemas.openxmlformats.org/officeDocument/2006/relationships/font" Target="fonts/Bitter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itter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Bitter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Light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Light-bold.fntdata"/><Relationship Id="rId17" Type="http://schemas.openxmlformats.org/officeDocument/2006/relationships/slide" Target="slides/slide13.xml"/><Relationship Id="rId39" Type="http://schemas.openxmlformats.org/officeDocument/2006/relationships/font" Target="fonts/Bitter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5e2e78e8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5e2e78e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5e2e78e8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5e2e78e8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5e2e78e8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f5e2e78e8d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5e2e78e8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5e2e78e8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5e2e78e8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f5e2e78e8d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5e2e78e8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f5e2e78e8d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5e2e78e8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f5e2e78e8d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159649e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159649e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c50113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f6c501138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6c50113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6c50113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85321974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e853219745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8532197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ge85321974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5e2e78e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f5e2e78e8d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5e2e78e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f5e2e78e8d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5e2e78e8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f5e2e78e8d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over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4916" y="2753504"/>
            <a:ext cx="15738167" cy="7356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024" y="761374"/>
            <a:ext cx="4482000" cy="200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4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24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4"/>
          <p:cNvSpPr txBox="1"/>
          <p:nvPr>
            <p:ph idx="4" type="body"/>
          </p:nvPr>
        </p:nvSpPr>
        <p:spPr>
          <a:xfrm>
            <a:off x="940052" y="6887045"/>
            <a:ext cx="7882216" cy="2681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4"/>
          <p:cNvSpPr txBox="1"/>
          <p:nvPr>
            <p:ph idx="5" type="body"/>
          </p:nvPr>
        </p:nvSpPr>
        <p:spPr>
          <a:xfrm>
            <a:off x="9465734" y="6887045"/>
            <a:ext cx="7882216" cy="2681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4"/>
          <p:cNvSpPr/>
          <p:nvPr>
            <p:ph idx="6" type="pic"/>
          </p:nvPr>
        </p:nvSpPr>
        <p:spPr>
          <a:xfrm>
            <a:off x="940054" y="3629875"/>
            <a:ext cx="7882214" cy="296343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4"/>
          <p:cNvSpPr/>
          <p:nvPr>
            <p:ph idx="7" type="pic"/>
          </p:nvPr>
        </p:nvSpPr>
        <p:spPr>
          <a:xfrm>
            <a:off x="9465736" y="3629875"/>
            <a:ext cx="7882214" cy="2963430"/>
          </a:xfrm>
          <a:prstGeom prst="rect">
            <a:avLst/>
          </a:prstGeom>
          <a:noFill/>
          <a:ln>
            <a:noFill/>
          </a:ln>
        </p:spPr>
      </p:sp>
      <p:pic>
        <p:nvPicPr>
          <p:cNvPr id="68" name="Google Shape;6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List ite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/>
          <p:nvPr>
            <p:ph idx="1" type="body"/>
          </p:nvPr>
        </p:nvSpPr>
        <p:spPr>
          <a:xfrm>
            <a:off x="940050" y="2101672"/>
            <a:ext cx="173479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5"/>
          <p:cNvSpPr txBox="1"/>
          <p:nvPr>
            <p:ph idx="2" type="body"/>
          </p:nvPr>
        </p:nvSpPr>
        <p:spPr>
          <a:xfrm>
            <a:off x="940051" y="3629875"/>
            <a:ext cx="79671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33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5"/>
          <p:cNvSpPr txBox="1"/>
          <p:nvPr>
            <p:ph idx="3" type="body"/>
          </p:nvPr>
        </p:nvSpPr>
        <p:spPr>
          <a:xfrm>
            <a:off x="940050" y="2782137"/>
            <a:ext cx="1734795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" name="Google Shape;7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6"/>
          <p:cNvSpPr txBox="1"/>
          <p:nvPr/>
        </p:nvSpPr>
        <p:spPr>
          <a:xfrm>
            <a:off x="4755125" y="1839425"/>
            <a:ext cx="1050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it" sz="15000" u="none" cap="none" strike="noStrike">
                <a:solidFill>
                  <a:srgbClr val="E22B4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5000" u="none" cap="none" strike="noStrike">
              <a:solidFill>
                <a:srgbClr val="E22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6"/>
          <p:cNvSpPr txBox="1"/>
          <p:nvPr/>
        </p:nvSpPr>
        <p:spPr>
          <a:xfrm flipH="1" rot="10800000">
            <a:off x="12838650" y="4549150"/>
            <a:ext cx="1050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it" sz="15000" u="none" cap="none" strike="noStrike">
                <a:solidFill>
                  <a:srgbClr val="E22B4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5000" u="none" cap="none" strike="noStrike">
              <a:solidFill>
                <a:srgbClr val="E22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6"/>
          <p:cNvSpPr txBox="1"/>
          <p:nvPr>
            <p:ph idx="1" type="body"/>
          </p:nvPr>
        </p:nvSpPr>
        <p:spPr>
          <a:xfrm>
            <a:off x="6745357" y="8186876"/>
            <a:ext cx="4784033" cy="784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2" type="body"/>
          </p:nvPr>
        </p:nvSpPr>
        <p:spPr>
          <a:xfrm>
            <a:off x="3581677" y="3039903"/>
            <a:ext cx="11124646" cy="165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Picture + text lef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/>
          <p:nvPr>
            <p:ph idx="2" type="pic"/>
          </p:nvPr>
        </p:nvSpPr>
        <p:spPr>
          <a:xfrm>
            <a:off x="9340269" y="3629875"/>
            <a:ext cx="7967100" cy="59388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7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7"/>
          <p:cNvSpPr txBox="1"/>
          <p:nvPr>
            <p:ph idx="3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7"/>
          <p:cNvSpPr txBox="1"/>
          <p:nvPr>
            <p:ph idx="4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7"/>
          <p:cNvSpPr txBox="1"/>
          <p:nvPr>
            <p:ph idx="5" type="body"/>
          </p:nvPr>
        </p:nvSpPr>
        <p:spPr>
          <a:xfrm>
            <a:off x="940051" y="3629875"/>
            <a:ext cx="79671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6" name="Google Shape;8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Title slide + sub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" type="body"/>
          </p:nvPr>
        </p:nvSpPr>
        <p:spPr>
          <a:xfrm>
            <a:off x="1" y="8950753"/>
            <a:ext cx="1828800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E22B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2" type="body"/>
          </p:nvPr>
        </p:nvSpPr>
        <p:spPr>
          <a:xfrm>
            <a:off x="1" y="5304489"/>
            <a:ext cx="182880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3" type="body"/>
          </p:nvPr>
        </p:nvSpPr>
        <p:spPr>
          <a:xfrm>
            <a:off x="2" y="6299758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" name="Google Shape;1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6948" y="768751"/>
            <a:ext cx="2833200" cy="3375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-1848" y="5610421"/>
            <a:ext cx="1828800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E22B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2" type="body"/>
          </p:nvPr>
        </p:nvSpPr>
        <p:spPr>
          <a:xfrm>
            <a:off x="-1848" y="3087968"/>
            <a:ext cx="182880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7"/>
          <p:cNvSpPr txBox="1"/>
          <p:nvPr>
            <p:ph idx="3" type="body"/>
          </p:nvPr>
        </p:nvSpPr>
        <p:spPr>
          <a:xfrm>
            <a:off x="-1848" y="4056155"/>
            <a:ext cx="182880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7"/>
          <p:cNvSpPr txBox="1"/>
          <p:nvPr>
            <p:ph idx="4" type="body"/>
          </p:nvPr>
        </p:nvSpPr>
        <p:spPr>
          <a:xfrm>
            <a:off x="1" y="9238748"/>
            <a:ext cx="182861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" name="Google Shape;2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Picture + text righ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>
            <p:ph idx="2" type="pic"/>
          </p:nvPr>
        </p:nvSpPr>
        <p:spPr>
          <a:xfrm>
            <a:off x="969001" y="3629875"/>
            <a:ext cx="7967100" cy="59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8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8"/>
          <p:cNvSpPr txBox="1"/>
          <p:nvPr>
            <p:ph idx="3" type="body"/>
          </p:nvPr>
        </p:nvSpPr>
        <p:spPr>
          <a:xfrm>
            <a:off x="9380850" y="3629875"/>
            <a:ext cx="79671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4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8"/>
          <p:cNvSpPr txBox="1"/>
          <p:nvPr>
            <p:ph idx="5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Picture bigger + text righ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>
            <p:ph idx="2" type="pic"/>
          </p:nvPr>
        </p:nvSpPr>
        <p:spPr>
          <a:xfrm>
            <a:off x="0" y="2097774"/>
            <a:ext cx="9438900" cy="7992937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9938401" y="3099084"/>
            <a:ext cx="7368968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19"/>
          <p:cNvSpPr txBox="1"/>
          <p:nvPr>
            <p:ph idx="3" type="body"/>
          </p:nvPr>
        </p:nvSpPr>
        <p:spPr>
          <a:xfrm>
            <a:off x="9938400" y="2156184"/>
            <a:ext cx="7368969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" name="Google Shape;3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20"/>
          <p:cNvCxnSpPr/>
          <p:nvPr/>
        </p:nvCxnSpPr>
        <p:spPr>
          <a:xfrm>
            <a:off x="6819000" y="8263654"/>
            <a:ext cx="4650000" cy="1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20"/>
          <p:cNvSpPr txBox="1"/>
          <p:nvPr>
            <p:ph idx="1" type="body"/>
          </p:nvPr>
        </p:nvSpPr>
        <p:spPr>
          <a:xfrm>
            <a:off x="0" y="4233078"/>
            <a:ext cx="182880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0"/>
          <p:cNvSpPr txBox="1"/>
          <p:nvPr>
            <p:ph idx="2" type="body"/>
          </p:nvPr>
        </p:nvSpPr>
        <p:spPr>
          <a:xfrm>
            <a:off x="0" y="5465702"/>
            <a:ext cx="182880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 colum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idx="4" type="body"/>
          </p:nvPr>
        </p:nvSpPr>
        <p:spPr>
          <a:xfrm>
            <a:off x="940051" y="3629875"/>
            <a:ext cx="16407899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4" name="Google Shape;4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2 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2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4" type="body"/>
          </p:nvPr>
        </p:nvSpPr>
        <p:spPr>
          <a:xfrm>
            <a:off x="940052" y="3629875"/>
            <a:ext cx="7882216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2"/>
          <p:cNvSpPr txBox="1"/>
          <p:nvPr>
            <p:ph idx="5" type="body"/>
          </p:nvPr>
        </p:nvSpPr>
        <p:spPr>
          <a:xfrm>
            <a:off x="9465734" y="3629875"/>
            <a:ext cx="7882216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1" name="Google Shape;5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3 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23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3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3"/>
          <p:cNvSpPr txBox="1"/>
          <p:nvPr>
            <p:ph idx="4" type="body"/>
          </p:nvPr>
        </p:nvSpPr>
        <p:spPr>
          <a:xfrm>
            <a:off x="940052" y="3629875"/>
            <a:ext cx="5172881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3"/>
          <p:cNvSpPr txBox="1"/>
          <p:nvPr>
            <p:ph idx="5" type="body"/>
          </p:nvPr>
        </p:nvSpPr>
        <p:spPr>
          <a:xfrm>
            <a:off x="6557561" y="3629875"/>
            <a:ext cx="5172881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3"/>
          <p:cNvSpPr txBox="1"/>
          <p:nvPr>
            <p:ph idx="6" type="body"/>
          </p:nvPr>
        </p:nvSpPr>
        <p:spPr>
          <a:xfrm>
            <a:off x="12175069" y="3629875"/>
            <a:ext cx="5172881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9" name="Google Shape;5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6.jp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1">
            <a:alphaModFix amt="30000"/>
          </a:blip>
          <a:srcRect b="0" l="24076" r="0" t="0"/>
          <a:stretch/>
        </p:blipFill>
        <p:spPr>
          <a:xfrm rot="-5400000">
            <a:off x="4000500" y="-4000500"/>
            <a:ext cx="10287000" cy="1828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 b="72312" l="0" r="39998" t="19887"/>
          <a:stretch/>
        </p:blipFill>
        <p:spPr>
          <a:xfrm>
            <a:off x="-1" y="10092907"/>
            <a:ext cx="18288000" cy="19409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upalcontributions.opensocial.site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f5e2e78e8d_0_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7" l="0" r="0" t="317"/>
          <a:stretch/>
        </p:blipFill>
        <p:spPr>
          <a:xfrm>
            <a:off x="320225" y="3540925"/>
            <a:ext cx="17718724" cy="5938800"/>
          </a:xfrm>
          <a:prstGeom prst="rect">
            <a:avLst/>
          </a:prstGeom>
        </p:spPr>
      </p:pic>
      <p:sp>
        <p:nvSpPr>
          <p:cNvPr id="183" name="Google Shape;183;gf5e2e78e8d_0_13"/>
          <p:cNvSpPr txBox="1"/>
          <p:nvPr>
            <p:ph idx="4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is Deep Learning?</a:t>
            </a:r>
            <a:endParaRPr/>
          </a:p>
        </p:txBody>
      </p:sp>
      <p:sp>
        <p:nvSpPr>
          <p:cNvPr id="184" name="Google Shape;184;gf5e2e78e8d_0_13"/>
          <p:cNvSpPr txBox="1"/>
          <p:nvPr>
            <p:ph idx="5" type="body"/>
          </p:nvPr>
        </p:nvSpPr>
        <p:spPr>
          <a:xfrm>
            <a:off x="2" y="2404595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Convolutional Neural Network</a:t>
            </a:r>
            <a:endParaRPr sz="3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e2e78e8d_0_82"/>
          <p:cNvSpPr txBox="1"/>
          <p:nvPr>
            <p:ph idx="4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is Deep Learning?</a:t>
            </a:r>
            <a:endParaRPr/>
          </a:p>
        </p:txBody>
      </p:sp>
      <p:sp>
        <p:nvSpPr>
          <p:cNvPr id="190" name="Google Shape;190;gf5e2e78e8d_0_82"/>
          <p:cNvSpPr txBox="1"/>
          <p:nvPr>
            <p:ph idx="5" type="body"/>
          </p:nvPr>
        </p:nvSpPr>
        <p:spPr>
          <a:xfrm>
            <a:off x="2" y="2404595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Recommendation Engine using Machine Learning</a:t>
            </a:r>
            <a:endParaRPr sz="3800"/>
          </a:p>
        </p:txBody>
      </p:sp>
      <p:pic>
        <p:nvPicPr>
          <p:cNvPr id="191" name="Google Shape;191;gf5e2e78e8d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913" y="3352227"/>
            <a:ext cx="10468176" cy="58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5e2e78e8d_0_89"/>
          <p:cNvSpPr/>
          <p:nvPr>
            <p:ph idx="2" type="pic"/>
          </p:nvPr>
        </p:nvSpPr>
        <p:spPr>
          <a:xfrm>
            <a:off x="0" y="2097775"/>
            <a:ext cx="5902500" cy="79929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gf5e2e78e8d_0_89"/>
          <p:cNvSpPr txBox="1"/>
          <p:nvPr>
            <p:ph idx="1" type="body"/>
          </p:nvPr>
        </p:nvSpPr>
        <p:spPr>
          <a:xfrm>
            <a:off x="7418125" y="2776375"/>
            <a:ext cx="9682800" cy="6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Language most used for ML: Python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High level language very similar to PHP - Pip/Composer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Dependencies: Numpy, Scipy, Scikit-learn, Pandas, Matplotlib, Keras, TensorFlow, PyTorch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Jupyter Notebooks/Google Collab: interactive in-browser editor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Integrated Development Environments - Visual Studio Code, PyCharm, Atom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Other Languages used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R, Java, C++, Julia and </a:t>
            </a:r>
            <a:r>
              <a:rPr b="1" lang="it" sz="32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JavaScript</a:t>
            </a:r>
            <a:endParaRPr b="1" sz="32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8" name="Google Shape;198;gf5e2e78e8d_0_89"/>
          <p:cNvSpPr txBox="1"/>
          <p:nvPr>
            <p:ph idx="3" type="body"/>
          </p:nvPr>
        </p:nvSpPr>
        <p:spPr>
          <a:xfrm>
            <a:off x="8575075" y="1688634"/>
            <a:ext cx="7368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/>
              <a:t>What is TensorFlow.js?</a:t>
            </a:r>
            <a:endParaRPr b="1"/>
          </a:p>
        </p:txBody>
      </p:sp>
      <p:pic>
        <p:nvPicPr>
          <p:cNvPr id="199" name="Google Shape;199;gf5e2e78e8d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7775"/>
            <a:ext cx="6382901" cy="799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5e2e78e8d_0_97"/>
          <p:cNvSpPr txBox="1"/>
          <p:nvPr>
            <p:ph idx="4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is TensorFlow.js?</a:t>
            </a:r>
            <a:endParaRPr/>
          </a:p>
        </p:txBody>
      </p:sp>
      <p:sp>
        <p:nvSpPr>
          <p:cNvPr id="205" name="Google Shape;205;gf5e2e78e8d_0_97"/>
          <p:cNvSpPr txBox="1"/>
          <p:nvPr>
            <p:ph idx="5" type="body"/>
          </p:nvPr>
        </p:nvSpPr>
        <p:spPr>
          <a:xfrm>
            <a:off x="2" y="2404595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Brief History of TensorFlow.js</a:t>
            </a:r>
            <a:endParaRPr sz="3800"/>
          </a:p>
        </p:txBody>
      </p:sp>
      <p:pic>
        <p:nvPicPr>
          <p:cNvPr id="206" name="Google Shape;206;gf5e2e78e8d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50" y="3480675"/>
            <a:ext cx="15815199" cy="51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5e2e78e8d_0_104"/>
          <p:cNvSpPr txBox="1"/>
          <p:nvPr>
            <p:ph idx="1" type="body"/>
          </p:nvPr>
        </p:nvSpPr>
        <p:spPr>
          <a:xfrm>
            <a:off x="7418125" y="3148800"/>
            <a:ext cx="9682800" cy="6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3 Machine Learning modules: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○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Machine Learning Libraries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○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Drupal Compute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○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Recommender API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Drupal 7 only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Allows use of Python or Java code using Drupal queue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Proprietary Machine Learning functionality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○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Acquia - Personalization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2" name="Google Shape;212;gf5e2e78e8d_0_104"/>
          <p:cNvSpPr txBox="1"/>
          <p:nvPr>
            <p:ph idx="3" type="body"/>
          </p:nvPr>
        </p:nvSpPr>
        <p:spPr>
          <a:xfrm>
            <a:off x="7294200" y="2097775"/>
            <a:ext cx="9143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/>
              <a:t>Drupal and Machine Learning</a:t>
            </a:r>
            <a:endParaRPr b="1"/>
          </a:p>
        </p:txBody>
      </p:sp>
      <p:pic>
        <p:nvPicPr>
          <p:cNvPr id="213" name="Google Shape;213;gf5e2e78e8d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25" y="3142138"/>
            <a:ext cx="5252775" cy="40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5e2e78e8d_0_113"/>
          <p:cNvSpPr txBox="1"/>
          <p:nvPr>
            <p:ph idx="1" type="body"/>
          </p:nvPr>
        </p:nvSpPr>
        <p:spPr>
          <a:xfrm>
            <a:off x="7418125" y="3148800"/>
            <a:ext cx="9682800" cy="6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★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Component Module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Use JavaScript within a block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JavaScript configuration in block config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Drupal setup to work with JavaScript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★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TensorFlow.js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Fully developed JavaScript library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Uses WebGL to access GPU for processing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TensorFlow Datasets - Collection of datasets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TensorFlow Hub - Collection of pre-trained models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Models developed in Python can be converted to TensorFlow.js models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9" name="Google Shape;219;gf5e2e78e8d_0_113"/>
          <p:cNvSpPr txBox="1"/>
          <p:nvPr>
            <p:ph idx="3" type="body"/>
          </p:nvPr>
        </p:nvSpPr>
        <p:spPr>
          <a:xfrm>
            <a:off x="7276400" y="1368400"/>
            <a:ext cx="9143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/>
              <a:t>Drupal and Machine Learning</a:t>
            </a:r>
            <a:endParaRPr b="1"/>
          </a:p>
        </p:txBody>
      </p:sp>
      <p:sp>
        <p:nvSpPr>
          <p:cNvPr id="220" name="Google Shape;220;gf5e2e78e8d_0_113"/>
          <p:cNvSpPr txBox="1"/>
          <p:nvPr/>
        </p:nvSpPr>
        <p:spPr>
          <a:xfrm>
            <a:off x="7216075" y="2170350"/>
            <a:ext cx="1008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An alternative: Component Module + TensorFlow.js</a:t>
            </a:r>
            <a:endParaRPr sz="30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21" name="Google Shape;221;gf5e2e78e8d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5000"/>
            <a:ext cx="6119725" cy="76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5e2e78e8d_0_122"/>
          <p:cNvSpPr txBox="1"/>
          <p:nvPr>
            <p:ph idx="1" type="body"/>
          </p:nvPr>
        </p:nvSpPr>
        <p:spPr>
          <a:xfrm>
            <a:off x="7400350" y="2455000"/>
            <a:ext cx="10247100" cy="7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Directory Structure</a:t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/</a:t>
            </a: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web/modules/custom/tensorflow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.../tensorflow/tensorflow.info.yml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.../tensorflow/components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.../tensorflow/components/comp_linear_reg/comp_linear_reg.component.yml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.../tensorflow/components/comp_linear_reg/index.html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.../tensorflow/components/comp_linear_reg/tf_linear_reg.js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Creating Custom Component Module</a:t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Create tensorflow.info.yml file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Create comp_linear_reg.component.yml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Create tf_linear_reg.js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Create index.html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Adding Component Block to Page</a:t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Add TensorFlow.js Linear Regression Block to Content Region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Configure Block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Clear Cache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7" name="Google Shape;227;gf5e2e78e8d_0_122"/>
          <p:cNvSpPr txBox="1"/>
          <p:nvPr>
            <p:ph idx="3" type="body"/>
          </p:nvPr>
        </p:nvSpPr>
        <p:spPr>
          <a:xfrm>
            <a:off x="7276400" y="1368400"/>
            <a:ext cx="10780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400"/>
              <a:t>Understanding the Component Module</a:t>
            </a:r>
            <a:endParaRPr b="1"/>
          </a:p>
        </p:txBody>
      </p:sp>
      <p:pic>
        <p:nvPicPr>
          <p:cNvPr id="228" name="Google Shape;228;gf5e2e78e8d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5000"/>
            <a:ext cx="6119725" cy="76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"/>
          <p:cNvSpPr txBox="1"/>
          <p:nvPr>
            <p:ph idx="1" type="body"/>
          </p:nvPr>
        </p:nvSpPr>
        <p:spPr>
          <a:xfrm>
            <a:off x="0" y="4233078"/>
            <a:ext cx="182880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DEMO TIME!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159649e7b_0_0"/>
          <p:cNvSpPr txBox="1"/>
          <p:nvPr>
            <p:ph idx="2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Looking to the Future</a:t>
            </a:r>
            <a:endParaRPr b="1"/>
          </a:p>
        </p:txBody>
      </p:sp>
      <p:sp>
        <p:nvSpPr>
          <p:cNvPr id="239" name="Google Shape;239;gf159649e7b_0_0"/>
          <p:cNvSpPr txBox="1"/>
          <p:nvPr>
            <p:ph idx="4" type="body"/>
          </p:nvPr>
        </p:nvSpPr>
        <p:spPr>
          <a:xfrm>
            <a:off x="4829450" y="2650250"/>
            <a:ext cx="10588500" cy="70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Work on TensorFlow.js Module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AI Chatbot for Drupal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Recommender for Drupal Commerce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Job Recommender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6c5011388_0_0"/>
          <p:cNvSpPr txBox="1"/>
          <p:nvPr>
            <p:ph idx="1" type="body"/>
          </p:nvPr>
        </p:nvSpPr>
        <p:spPr>
          <a:xfrm>
            <a:off x="0" y="4233078"/>
            <a:ext cx="182880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idx="2" type="body"/>
          </p:nvPr>
        </p:nvSpPr>
        <p:spPr>
          <a:xfrm>
            <a:off x="1" y="4681789"/>
            <a:ext cx="1828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/>
              <a:t>Machine Learning in Drupal with TensorFlow.js</a:t>
            </a:r>
            <a:endParaRPr/>
          </a:p>
        </p:txBody>
      </p:sp>
      <p:sp>
        <p:nvSpPr>
          <p:cNvPr id="96" name="Google Shape;96;p2"/>
          <p:cNvSpPr txBox="1"/>
          <p:nvPr>
            <p:ph idx="3" type="body"/>
          </p:nvPr>
        </p:nvSpPr>
        <p:spPr>
          <a:xfrm>
            <a:off x="0" y="6299718"/>
            <a:ext cx="182880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Rick Torzynski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Senior Drupal Developer, ECS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Esteemed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Github: https://github.com/ricktorzynski/drupalcon-europe-tensorflowjs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6c5011388_0_6"/>
          <p:cNvSpPr txBox="1"/>
          <p:nvPr>
            <p:ph idx="2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Thank You!</a:t>
            </a:r>
            <a:endParaRPr b="1"/>
          </a:p>
        </p:txBody>
      </p:sp>
      <p:sp>
        <p:nvSpPr>
          <p:cNvPr id="250" name="Google Shape;250;gf6c5011388_0_6"/>
          <p:cNvSpPr txBox="1"/>
          <p:nvPr>
            <p:ph idx="4" type="body"/>
          </p:nvPr>
        </p:nvSpPr>
        <p:spPr>
          <a:xfrm>
            <a:off x="3341100" y="2650250"/>
            <a:ext cx="14243400" cy="70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For all who attended my talk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DrupalCon Europe Organizers and Volunteers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Matt Ellis Pritchard of Esteemed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My Colleagues at Esteemed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And Most of All I Thank God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853219745_0_12"/>
          <p:cNvSpPr txBox="1"/>
          <p:nvPr/>
        </p:nvSpPr>
        <p:spPr>
          <a:xfrm>
            <a:off x="0" y="2320991"/>
            <a:ext cx="18288001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it" sz="4500" u="none" cap="none" strike="noStrike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Join us for</a:t>
            </a:r>
            <a:endParaRPr b="0" i="0" sz="4500" u="none" cap="none" strike="noStrike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it" sz="4500" u="none" cap="none" strike="noStrike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contribution opportunities</a:t>
            </a:r>
            <a:endParaRPr b="0" i="0" sz="4500" u="none" cap="none" strike="noStrike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6" name="Google Shape;256;ge853219745_0_12"/>
          <p:cNvSpPr txBox="1"/>
          <p:nvPr/>
        </p:nvSpPr>
        <p:spPr>
          <a:xfrm flipH="1">
            <a:off x="-2" y="3823883"/>
            <a:ext cx="18288001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4-7 October,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Online on </a:t>
            </a:r>
            <a:r>
              <a:rPr b="0" i="0" lang="it" sz="3000" u="sng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https://drupalcontributions.opensocial.site/</a:t>
            </a:r>
            <a:r>
              <a:rPr b="0" i="0" lang="it" sz="30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b="0" i="0" sz="3000" u="none" cap="none" strike="noStrike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7" name="Google Shape;257;ge853219745_0_12"/>
          <p:cNvSpPr txBox="1"/>
          <p:nvPr/>
        </p:nvSpPr>
        <p:spPr>
          <a:xfrm>
            <a:off x="1633051" y="5268463"/>
            <a:ext cx="381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Mentored 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8" name="Google Shape;258;ge853219745_0_12"/>
          <p:cNvSpPr txBox="1"/>
          <p:nvPr/>
        </p:nvSpPr>
        <p:spPr>
          <a:xfrm>
            <a:off x="6953400" y="5268475"/>
            <a:ext cx="438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First Time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Contributor Workshop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9" name="Google Shape;259;ge853219745_0_12"/>
          <p:cNvSpPr txBox="1"/>
          <p:nvPr/>
        </p:nvSpPr>
        <p:spPr>
          <a:xfrm>
            <a:off x="13184027" y="5268463"/>
            <a:ext cx="381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General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0" name="Google Shape;260;ge853219745_0_12"/>
          <p:cNvSpPr txBox="1"/>
          <p:nvPr/>
        </p:nvSpPr>
        <p:spPr>
          <a:xfrm>
            <a:off x="0" y="8551550"/>
            <a:ext cx="18288001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it" sz="4500" u="none" cap="none" strike="noStrike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#DrupalContributions</a:t>
            </a:r>
            <a:endParaRPr b="0" i="0" sz="4500" u="none" cap="none" strike="noStrike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1" name="Google Shape;261;ge853219745_0_12"/>
          <p:cNvSpPr txBox="1"/>
          <p:nvPr/>
        </p:nvSpPr>
        <p:spPr>
          <a:xfrm>
            <a:off x="13139025" y="6640988"/>
            <a:ext cx="41595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16606" lvl="0" marL="61660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4th of October: 9:00 - 12:00</a:t>
            </a:r>
            <a:endParaRPr b="0" i="0" sz="2300" u="none" cap="none" strike="noStrike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616606" lvl="0" marL="61660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5th of October: 14:00 - 17:00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6606" lvl="0" marL="61660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6th of October: 9:00 - 12:00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6606" lvl="0" marL="61660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7th of October: 14:00 - 17:00 </a:t>
            </a:r>
            <a:endParaRPr b="0" i="0" sz="2300" u="none" cap="none" strike="noStrike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2" name="Google Shape;262;ge853219745_0_12"/>
          <p:cNvSpPr txBox="1"/>
          <p:nvPr/>
        </p:nvSpPr>
        <p:spPr>
          <a:xfrm>
            <a:off x="7064186" y="6640988"/>
            <a:ext cx="41595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5th of October: 14:00 - 17:00</a:t>
            </a:r>
            <a:endParaRPr b="0" i="0" sz="2300" u="none" cap="none" strike="noStrike">
              <a:solidFill>
                <a:srgbClr val="575756"/>
              </a:solidFill>
              <a:highlight>
                <a:srgbClr val="FFFF00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3" name="Google Shape;263;ge853219745_0_12"/>
          <p:cNvSpPr txBox="1"/>
          <p:nvPr/>
        </p:nvSpPr>
        <p:spPr>
          <a:xfrm>
            <a:off x="1461389" y="6640988"/>
            <a:ext cx="41595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7th of October: 14:00 - 17:00  </a:t>
            </a:r>
            <a:endParaRPr b="0" i="0" sz="2300" u="none" cap="none" strike="noStrike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853219745_0_5"/>
          <p:cNvSpPr txBox="1"/>
          <p:nvPr/>
        </p:nvSpPr>
        <p:spPr>
          <a:xfrm>
            <a:off x="0" y="2320991"/>
            <a:ext cx="18288001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it" sz="4500" u="none" cap="none" strike="noStrike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What did you think?</a:t>
            </a:r>
            <a:endParaRPr b="0" i="0" sz="4500" u="none" cap="none" strike="noStrike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9" name="Google Shape;269;ge853219745_0_5"/>
          <p:cNvSpPr txBox="1"/>
          <p:nvPr/>
        </p:nvSpPr>
        <p:spPr>
          <a:xfrm flipH="1">
            <a:off x="-2" y="3809275"/>
            <a:ext cx="18288001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it" sz="26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Locate this session at the DrupalCon Europe 2021 website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it" sz="26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 take the survey for each session:</a:t>
            </a:r>
            <a:endParaRPr b="0" i="0" sz="2600" u="none" cap="none" strike="noStrike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0" name="Google Shape;270;ge853219745_0_5"/>
          <p:cNvSpPr txBox="1"/>
          <p:nvPr/>
        </p:nvSpPr>
        <p:spPr>
          <a:xfrm>
            <a:off x="0" y="5143500"/>
            <a:ext cx="18288001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https://events.drupal.org/europe2021/schedule/all</a:t>
            </a:r>
            <a:endParaRPr b="0" i="0" sz="2400" u="none" cap="none" strike="noStrike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71" name="Google Shape;271;ge853219745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3000" y="7755600"/>
            <a:ext cx="7902001" cy="17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idx="2" type="body"/>
          </p:nvPr>
        </p:nvSpPr>
        <p:spPr>
          <a:xfrm>
            <a:off x="-1848" y="2096443"/>
            <a:ext cx="1828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/>
              <a:t>My Development History</a:t>
            </a:r>
            <a:endParaRPr/>
          </a:p>
        </p:txBody>
      </p:sp>
      <p:sp>
        <p:nvSpPr>
          <p:cNvPr id="102" name="Google Shape;102;p3"/>
          <p:cNvSpPr txBox="1"/>
          <p:nvPr>
            <p:ph idx="3" type="body"/>
          </p:nvPr>
        </p:nvSpPr>
        <p:spPr>
          <a:xfrm>
            <a:off x="-1848" y="3173080"/>
            <a:ext cx="1828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 sz="3200"/>
              <a:t>I've been a Drupal Developer for 12 years, working on government agency Drupal websites, </a:t>
            </a:r>
            <a:endParaRPr sz="3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 sz="3200"/>
              <a:t>healthcare Drupal websites, machine learning applications, and software engineering.</a:t>
            </a:r>
            <a:endParaRPr sz="3200"/>
          </a:p>
        </p:txBody>
      </p:sp>
      <p:sp>
        <p:nvSpPr>
          <p:cNvPr id="103" name="Google Shape;103;p3"/>
          <p:cNvSpPr txBox="1"/>
          <p:nvPr>
            <p:ph idx="4" type="body"/>
          </p:nvPr>
        </p:nvSpPr>
        <p:spPr>
          <a:xfrm>
            <a:off x="1" y="9238748"/>
            <a:ext cx="182861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1828100" y="5949100"/>
            <a:ext cx="416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Bitter"/>
                <a:ea typeface="Bitter"/>
                <a:cs typeface="Bitter"/>
                <a:sym typeface="Bitter"/>
              </a:rPr>
              <a:t>Senior Drupal Developer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7323625" y="5949100"/>
            <a:ext cx="367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Bitter"/>
                <a:ea typeface="Bitter"/>
                <a:cs typeface="Bitter"/>
                <a:sym typeface="Bitter"/>
              </a:rPr>
              <a:t>Drupal Developer at Florida Blue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12154750" y="5949100"/>
            <a:ext cx="466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Bitter"/>
                <a:ea typeface="Bitter"/>
                <a:cs typeface="Bitter"/>
                <a:sym typeface="Bitter"/>
              </a:rPr>
              <a:t>Senior Software Developer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200" y="5085455"/>
            <a:ext cx="19050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725" y="5080688"/>
            <a:ext cx="28575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7600" y="5133075"/>
            <a:ext cx="28575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/>
          <p:nvPr>
            <p:ph idx="2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>
                <a:latin typeface="Bitter Light"/>
                <a:ea typeface="Bitter Light"/>
                <a:cs typeface="Bitter Light"/>
                <a:sym typeface="Bitter Light"/>
              </a:rPr>
              <a:t>Our Agenda</a:t>
            </a:r>
            <a:endParaRPr/>
          </a:p>
        </p:txBody>
      </p:sp>
      <p:sp>
        <p:nvSpPr>
          <p:cNvPr id="115" name="Google Shape;115;p8"/>
          <p:cNvSpPr txBox="1"/>
          <p:nvPr>
            <p:ph idx="4" type="body"/>
          </p:nvPr>
        </p:nvSpPr>
        <p:spPr>
          <a:xfrm>
            <a:off x="4322400" y="2728175"/>
            <a:ext cx="109686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Intro to Machine Learning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What is Deep Learning?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What is TensorFlow.js?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Drupal and Machine Learning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Understanding the Component Module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Demo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Looking to the Future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Questions?</a:t>
            </a:r>
            <a:endParaRPr sz="36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5e2e78e8d_0_4"/>
          <p:cNvSpPr/>
          <p:nvPr>
            <p:ph idx="2" type="pic"/>
          </p:nvPr>
        </p:nvSpPr>
        <p:spPr>
          <a:xfrm>
            <a:off x="0" y="2097775"/>
            <a:ext cx="5902500" cy="79929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gf5e2e78e8d_0_4"/>
          <p:cNvSpPr txBox="1"/>
          <p:nvPr>
            <p:ph idx="1" type="body"/>
          </p:nvPr>
        </p:nvSpPr>
        <p:spPr>
          <a:xfrm>
            <a:off x="7418125" y="3811150"/>
            <a:ext cx="9682800" cy="3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4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"Just as electricity transformed almost everything 100 years ago, today I actually have a hard time thinking of any industry that I don't think AI will transform in the next several years."</a:t>
            </a:r>
            <a:endParaRPr b="1" sz="4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2" name="Google Shape;122;gf5e2e78e8d_0_4"/>
          <p:cNvSpPr txBox="1"/>
          <p:nvPr>
            <p:ph idx="3" type="body"/>
          </p:nvPr>
        </p:nvSpPr>
        <p:spPr>
          <a:xfrm>
            <a:off x="8575075" y="2097784"/>
            <a:ext cx="7368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Intro to Machine Learning</a:t>
            </a:r>
            <a:endParaRPr/>
          </a:p>
        </p:txBody>
      </p:sp>
      <p:pic>
        <p:nvPicPr>
          <p:cNvPr id="123" name="Google Shape;123;gf5e2e78e8d_0_4"/>
          <p:cNvPicPr preferRelativeResize="0"/>
          <p:nvPr/>
        </p:nvPicPr>
        <p:blipFill rotWithShape="1">
          <a:blip r:embed="rId3">
            <a:alphaModFix/>
          </a:blip>
          <a:srcRect b="0" l="238" r="228" t="0"/>
          <a:stretch/>
        </p:blipFill>
        <p:spPr>
          <a:xfrm>
            <a:off x="0" y="2097775"/>
            <a:ext cx="6382901" cy="79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f5e2e78e8d_0_4"/>
          <p:cNvSpPr txBox="1"/>
          <p:nvPr/>
        </p:nvSpPr>
        <p:spPr>
          <a:xfrm>
            <a:off x="8045575" y="7188500"/>
            <a:ext cx="842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Andrew Ng - Stanford Professor &amp; Co-founder of Coursera</a:t>
            </a:r>
            <a:endParaRPr sz="24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/>
          <p:nvPr>
            <p:ph idx="1" type="body"/>
          </p:nvPr>
        </p:nvSpPr>
        <p:spPr>
          <a:xfrm>
            <a:off x="2" y="2937062"/>
            <a:ext cx="1828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 sz="2900">
                <a:latin typeface="Bitter"/>
                <a:ea typeface="Bitter"/>
                <a:cs typeface="Bitter"/>
                <a:sym typeface="Bitter"/>
              </a:rPr>
              <a:t>Companies currently leveraging machine learning applications and devices</a:t>
            </a:r>
            <a:endParaRPr sz="29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0" name="Google Shape;130;p4"/>
          <p:cNvSpPr txBox="1"/>
          <p:nvPr>
            <p:ph idx="5" type="body"/>
          </p:nvPr>
        </p:nvSpPr>
        <p:spPr>
          <a:xfrm>
            <a:off x="2" y="2066570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Intro to Machine Learning</a:t>
            </a:r>
            <a:endParaRPr/>
          </a:p>
        </p:txBody>
      </p:sp>
      <p:pic>
        <p:nvPicPr>
          <p:cNvPr id="131" name="Google Shape;1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350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6800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4563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9025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1095825" y="6320925"/>
            <a:ext cx="303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u="sng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Nvidia</a:t>
            </a:r>
            <a:endParaRPr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179250" y="6320925"/>
            <a:ext cx="365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u="sng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Facebook</a:t>
            </a:r>
            <a:endParaRPr sz="21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4182500" y="6320925"/>
            <a:ext cx="303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u="sng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LinkedIn</a:t>
            </a:r>
            <a:endParaRPr sz="24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9820275" y="6320925"/>
            <a:ext cx="3036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u="sng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Tesla</a:t>
            </a:r>
            <a:endParaRPr sz="3000" u="sng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1389325" y="6967425"/>
            <a:ext cx="303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GPUs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Edge Devices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Omniverse</a:t>
            </a:r>
            <a:endParaRPr sz="1600"/>
          </a:p>
        </p:txBody>
      </p:sp>
      <p:sp>
        <p:nvSpPr>
          <p:cNvPr id="140" name="Google Shape;140;p4"/>
          <p:cNvSpPr txBox="1"/>
          <p:nvPr/>
        </p:nvSpPr>
        <p:spPr>
          <a:xfrm>
            <a:off x="5716725" y="6944325"/>
            <a:ext cx="410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Face Recognition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Friend Recommender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PyTorch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10178475" y="6967425"/>
            <a:ext cx="358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Self Driving Cars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Robots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14516450" y="6967425"/>
            <a:ext cx="365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Job Search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Networking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595725" y="8784225"/>
            <a:ext cx="1562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Others: Amazon, Banks (credit card fraud), Airports (facial recognition), Ebay, etc...</a:t>
            </a:r>
            <a:endParaRPr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>
            <p:ph idx="2" type="pic"/>
          </p:nvPr>
        </p:nvSpPr>
        <p:spPr>
          <a:xfrm>
            <a:off x="0" y="2097775"/>
            <a:ext cx="5902500" cy="7992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6"/>
          <p:cNvSpPr txBox="1"/>
          <p:nvPr>
            <p:ph idx="1" type="body"/>
          </p:nvPr>
        </p:nvSpPr>
        <p:spPr>
          <a:xfrm>
            <a:off x="7418125" y="3811150"/>
            <a:ext cx="968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4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"Machine learning focuses on applications that learn from experience and improve their decision-making or </a:t>
            </a:r>
            <a:r>
              <a:rPr b="1" lang="it" sz="40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predictive</a:t>
            </a:r>
            <a:r>
              <a:rPr b="1" lang="it" sz="4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 accuracy over time." - IBM</a:t>
            </a:r>
            <a:endParaRPr b="1" sz="4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50" name="Google Shape;150;p6"/>
          <p:cNvSpPr txBox="1"/>
          <p:nvPr>
            <p:ph idx="3" type="body"/>
          </p:nvPr>
        </p:nvSpPr>
        <p:spPr>
          <a:xfrm>
            <a:off x="8575075" y="2097784"/>
            <a:ext cx="7368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Intro to Machine Learning</a:t>
            </a:r>
            <a:endParaRPr/>
          </a:p>
        </p:txBody>
      </p:sp>
      <p:pic>
        <p:nvPicPr>
          <p:cNvPr id="151" name="Google Shape;1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7775"/>
            <a:ext cx="6382901" cy="799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f5e2e78e8d_0_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76" r="3985" t="0"/>
          <a:stretch/>
        </p:blipFill>
        <p:spPr>
          <a:xfrm>
            <a:off x="622650" y="1759775"/>
            <a:ext cx="5902500" cy="79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f5e2e78e8d_0_36"/>
          <p:cNvSpPr txBox="1"/>
          <p:nvPr>
            <p:ph idx="1" type="body"/>
          </p:nvPr>
        </p:nvSpPr>
        <p:spPr>
          <a:xfrm>
            <a:off x="7329150" y="2531075"/>
            <a:ext cx="9682800" cy="7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Types of Machine Learning</a:t>
            </a:r>
            <a:endParaRPr sz="36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Supervised Learning - for a set of data, the outcome is known (linear regression, classification)</a:t>
            </a:r>
            <a:r>
              <a:rPr lang="it" sz="32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 </a:t>
            </a:r>
            <a:endParaRPr sz="32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Unsupervised Learning - outcome unknown, but interested in how data clusters together into groups (PCA, Recommender)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★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Programming Paridigm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Traditional Programming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■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Rules + Data -&gt; Answers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Machine Learning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■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Answers + Data -&gt; Rules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58" name="Google Shape;158;gf5e2e78e8d_0_36"/>
          <p:cNvSpPr txBox="1"/>
          <p:nvPr>
            <p:ph idx="3" type="body"/>
          </p:nvPr>
        </p:nvSpPr>
        <p:spPr>
          <a:xfrm>
            <a:off x="7329150" y="1405384"/>
            <a:ext cx="7368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/>
              <a:t>Intro to Machine Learning</a:t>
            </a:r>
            <a:endParaRPr b="1"/>
          </a:p>
        </p:txBody>
      </p:sp>
      <p:sp>
        <p:nvSpPr>
          <p:cNvPr id="159" name="Google Shape;159;gf5e2e78e8d_0_36"/>
          <p:cNvSpPr txBox="1"/>
          <p:nvPr/>
        </p:nvSpPr>
        <p:spPr>
          <a:xfrm>
            <a:off x="906800" y="6075875"/>
            <a:ext cx="8367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Rules</a:t>
            </a:r>
            <a:endParaRPr b="1" sz="18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0" name="Google Shape;160;gf5e2e78e8d_0_36"/>
          <p:cNvSpPr txBox="1"/>
          <p:nvPr/>
        </p:nvSpPr>
        <p:spPr>
          <a:xfrm>
            <a:off x="906800" y="6635625"/>
            <a:ext cx="6939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Data</a:t>
            </a:r>
            <a:endParaRPr b="1" sz="18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1" name="Google Shape;161;gf5e2e78e8d_0_36"/>
          <p:cNvSpPr txBox="1"/>
          <p:nvPr/>
        </p:nvSpPr>
        <p:spPr>
          <a:xfrm>
            <a:off x="4803250" y="6351000"/>
            <a:ext cx="12630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Answers</a:t>
            </a:r>
            <a:endParaRPr b="1" sz="18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2" name="Google Shape;162;gf5e2e78e8d_0_36"/>
          <p:cNvSpPr txBox="1"/>
          <p:nvPr/>
        </p:nvSpPr>
        <p:spPr>
          <a:xfrm>
            <a:off x="906800" y="7909650"/>
            <a:ext cx="11640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Answers</a:t>
            </a:r>
            <a:endParaRPr b="1" sz="18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3" name="Google Shape;163;gf5e2e78e8d_0_36"/>
          <p:cNvSpPr txBox="1"/>
          <p:nvPr/>
        </p:nvSpPr>
        <p:spPr>
          <a:xfrm>
            <a:off x="906800" y="8460300"/>
            <a:ext cx="8367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Data</a:t>
            </a:r>
            <a:endParaRPr/>
          </a:p>
        </p:txBody>
      </p:sp>
      <p:sp>
        <p:nvSpPr>
          <p:cNvPr id="164" name="Google Shape;164;gf5e2e78e8d_0_36"/>
          <p:cNvSpPr txBox="1"/>
          <p:nvPr/>
        </p:nvSpPr>
        <p:spPr>
          <a:xfrm>
            <a:off x="4892200" y="8265450"/>
            <a:ext cx="8367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Rules</a:t>
            </a:r>
            <a:endParaRPr/>
          </a:p>
        </p:txBody>
      </p:sp>
      <p:sp>
        <p:nvSpPr>
          <p:cNvPr id="165" name="Google Shape;165;gf5e2e78e8d_0_36"/>
          <p:cNvSpPr txBox="1"/>
          <p:nvPr/>
        </p:nvSpPr>
        <p:spPr>
          <a:xfrm>
            <a:off x="2719950" y="6497025"/>
            <a:ext cx="17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Traditional</a:t>
            </a:r>
            <a:endParaRPr b="1" sz="1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Programming</a:t>
            </a:r>
            <a:endParaRPr b="1" sz="1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6" name="Google Shape;166;gf5e2e78e8d_0_36"/>
          <p:cNvSpPr txBox="1"/>
          <p:nvPr/>
        </p:nvSpPr>
        <p:spPr>
          <a:xfrm>
            <a:off x="2719950" y="8321700"/>
            <a:ext cx="17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Machine</a:t>
            </a:r>
            <a:endParaRPr b="1" sz="1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Learning</a:t>
            </a:r>
            <a:endParaRPr b="1" sz="1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f5e2e78e8d_0_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76" r="3985" t="0"/>
          <a:stretch/>
        </p:blipFill>
        <p:spPr>
          <a:xfrm>
            <a:off x="0" y="2097775"/>
            <a:ext cx="5902500" cy="79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f5e2e78e8d_0_65"/>
          <p:cNvSpPr txBox="1"/>
          <p:nvPr>
            <p:ph idx="1" type="body"/>
          </p:nvPr>
        </p:nvSpPr>
        <p:spPr>
          <a:xfrm>
            <a:off x="6920275" y="2531150"/>
            <a:ext cx="9593700" cy="27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“A subfield of </a:t>
            </a:r>
            <a:r>
              <a:rPr b="1" lang="it" sz="3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machine learning</a:t>
            </a: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 concerned with algorithms inspired by the structure and function of the brain called artificial neural networks.”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3" name="Google Shape;173;gf5e2e78e8d_0_65"/>
          <p:cNvSpPr txBox="1"/>
          <p:nvPr>
            <p:ph idx="3" type="body"/>
          </p:nvPr>
        </p:nvSpPr>
        <p:spPr>
          <a:xfrm>
            <a:off x="7329150" y="1405384"/>
            <a:ext cx="7368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/>
              <a:t>What is Deep Learning?</a:t>
            </a:r>
            <a:endParaRPr b="1"/>
          </a:p>
        </p:txBody>
      </p:sp>
      <p:sp>
        <p:nvSpPr>
          <p:cNvPr id="174" name="Google Shape;174;gf5e2e78e8d_0_65"/>
          <p:cNvSpPr txBox="1"/>
          <p:nvPr/>
        </p:nvSpPr>
        <p:spPr>
          <a:xfrm>
            <a:off x="2508375" y="5287550"/>
            <a:ext cx="22236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Input Layer</a:t>
            </a:r>
            <a:endParaRPr b="1" sz="16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5" name="Google Shape;175;gf5e2e78e8d_0_65"/>
          <p:cNvSpPr txBox="1"/>
          <p:nvPr/>
        </p:nvSpPr>
        <p:spPr>
          <a:xfrm>
            <a:off x="2508375" y="6149750"/>
            <a:ext cx="18147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Output Layer</a:t>
            </a:r>
            <a:endParaRPr sz="1200"/>
          </a:p>
        </p:txBody>
      </p:sp>
      <p:sp>
        <p:nvSpPr>
          <p:cNvPr id="176" name="Google Shape;176;gf5e2e78e8d_0_65"/>
          <p:cNvSpPr txBox="1"/>
          <p:nvPr/>
        </p:nvSpPr>
        <p:spPr>
          <a:xfrm>
            <a:off x="2508375" y="5718650"/>
            <a:ext cx="19035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Hidden Layer</a:t>
            </a:r>
            <a:endParaRPr sz="1200"/>
          </a:p>
        </p:txBody>
      </p:sp>
      <p:sp>
        <p:nvSpPr>
          <p:cNvPr id="177" name="Google Shape;177;gf5e2e78e8d_0_65"/>
          <p:cNvSpPr txBox="1"/>
          <p:nvPr/>
        </p:nvSpPr>
        <p:spPr>
          <a:xfrm>
            <a:off x="7436175" y="5408125"/>
            <a:ext cx="8236800" cy="4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lang="it" sz="2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Input Layer</a:t>
            </a:r>
            <a:r>
              <a:rPr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 - Images, text, audio, video, numbers, etc.  Must be quantifiable.</a:t>
            </a:r>
            <a:endParaRPr sz="2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lang="it" sz="2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Hidden Layers</a:t>
            </a:r>
            <a:r>
              <a:rPr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 - Filters for feature extraction</a:t>
            </a:r>
            <a:endParaRPr sz="2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lang="it" sz="2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Output Layer </a:t>
            </a:r>
            <a:r>
              <a:rPr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- Classification, prediction</a:t>
            </a:r>
            <a:endParaRPr sz="2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lang="it" sz="2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Activation function </a:t>
            </a:r>
            <a:r>
              <a:rPr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- takes in the output signal from the previous cell and converts it into some form that can be taken as input to the next cell.</a:t>
            </a:r>
            <a:endParaRPr sz="2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○"/>
            </a:pPr>
            <a:r>
              <a:rPr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Sigmoid, ReLU and Softmax</a:t>
            </a:r>
            <a:endParaRPr sz="2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Montet, Nicolas</dc:creator>
</cp:coreProperties>
</file>